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A1</c:v>
                </c:pt>
              </c:strCache>
            </c:strRef>
          </c:tx>
          <c:spPr>
            <a:solidFill>
              <a:srgbClr val="0076BA"/>
            </a:solidFill>
            <a:ln w="254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6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7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8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9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10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11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12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13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14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15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16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17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18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19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20"/>
            <c:explosion val="0"/>
            <c:spPr>
              <a:solidFill>
                <a:srgbClr val="D75F02"/>
              </a:solidFill>
              <a:ln w="25400" cap="flat">
                <a:noFill/>
                <a:miter lim="400000"/>
              </a:ln>
              <a:effectLst/>
            </c:spPr>
          </c:dPt>
          <c:dPt>
            <c:idx val="21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22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23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24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25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26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27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28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29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30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31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32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33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34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35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36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37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38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39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40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41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42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43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44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45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46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47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48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49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50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51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52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53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54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55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56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57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58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59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60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61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62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63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64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65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66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67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68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69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70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71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72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73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Pt>
            <c:idx val="74"/>
            <c:explosion val="0"/>
            <c:spPr>
              <a:solidFill>
                <a:srgbClr val="5F5F5F"/>
              </a:solidFill>
              <a:ln w="25400" cap="flat">
                <a:noFill/>
                <a:miter lim="400000"/>
              </a:ln>
              <a:effectLst/>
            </c:spPr>
          </c:dPt>
          <c:dPt>
            <c:idx val="75"/>
            <c:explosion val="0"/>
            <c:spPr>
              <a:solidFill>
                <a:srgbClr val="FF9300"/>
              </a:solidFill>
              <a:ln w="25400" cap="flat">
                <a:noFill/>
                <a:miter lim="400000"/>
              </a:ln>
              <a:effectLst/>
            </c:spPr>
          </c:dPt>
          <c:dPt>
            <c:idx val="76"/>
            <c:explosion val="0"/>
            <c:spPr>
              <a:solidFill>
                <a:srgbClr val="EE220C"/>
              </a:solidFill>
              <a:ln w="25400" cap="flat">
                <a:noFill/>
                <a:miter lim="400000"/>
              </a:ln>
              <a:effectLst/>
            </c:spPr>
          </c:dPt>
          <c:dPt>
            <c:idx val="77"/>
            <c:explosion val="0"/>
            <c:spPr>
              <a:solidFill>
                <a:srgbClr val="99195E"/>
              </a:solidFill>
              <a:ln w="25400" cap="flat">
                <a:noFill/>
                <a:miter lim="400000"/>
              </a:ln>
              <a:effectLst/>
            </c:spPr>
          </c:dPt>
          <c:dPt>
            <c:idx val="78"/>
            <c:explosion val="0"/>
            <c:spPr>
              <a:solidFill>
                <a:srgbClr val="0076BA"/>
              </a:solidFill>
              <a:ln w="25400" cap="flat">
                <a:noFill/>
                <a:miter lim="400000"/>
              </a:ln>
              <a:effectLst/>
            </c:spPr>
          </c:dPt>
          <c:dPt>
            <c:idx val="79"/>
            <c:explosion val="0"/>
            <c:spPr>
              <a:solidFill>
                <a:srgbClr val="1DB100"/>
              </a:solidFill>
              <a:ln w="254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0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0"/>
              <c:numFmt formatCode="#,##0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0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0"/>
              <c:numFmt formatCode="#,##0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0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0"/>
              <c:numFmt formatCode="#,##0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0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1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2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3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4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5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6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7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8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9"/>
              <c:numFmt formatCode="#,##0%" sourceLinked="0"/>
              <c:txPr>
                <a:bodyPr/>
                <a:lstStyle/>
                <a:p>
                  <a:pPr>
                    <a:defRPr b="0" i="0" strike="noStrike" sz="12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1528120</c:v>
                </c:pt>
                <c:pt idx="20">
                  <c:v>1528120</c:v>
                </c:pt>
                <c:pt idx="40">
                  <c:v>1528120</c:v>
                </c:pt>
                <c:pt idx="60">
                  <c:v>1528120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1049167.000000</c:v>
                </c:pt>
                <c:pt idx="20">
                  <c:v>157711.000000</c:v>
                </c:pt>
                <c:pt idx="40">
                  <c:v>49376.000000</c:v>
                </c:pt>
                <c:pt idx="60">
                  <c:v>271866.000000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3657600"/>
            <a:ext cx="208280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327900"/>
            <a:ext cx="20828000" cy="1892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2374900" y="6405178"/>
            <a:ext cx="19621500" cy="9437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2374900" y="8966200"/>
            <a:ext cx="19621500" cy="711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of a monarch caterpillar on a partially-eaten leaf"/>
          <p:cNvSpPr/>
          <p:nvPr>
            <p:ph type="pic" idx="21"/>
          </p:nvPr>
        </p:nvSpPr>
        <p:spPr>
          <a:xfrm>
            <a:off x="2247" y="-939800"/>
            <a:ext cx="24384005" cy="168275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se-up of a monarch caterpillar on a partially-eaten leaf"/>
          <p:cNvSpPr/>
          <p:nvPr>
            <p:ph type="pic" idx="21"/>
          </p:nvPr>
        </p:nvSpPr>
        <p:spPr>
          <a:xfrm>
            <a:off x="889000" y="-1625600"/>
            <a:ext cx="20332700" cy="14109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778000" y="9550400"/>
            <a:ext cx="20828000" cy="2120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778000" y="11785600"/>
            <a:ext cx="20828000" cy="134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 monarch caterpillar on a partially-eaten leaf"/>
          <p:cNvSpPr/>
          <p:nvPr>
            <p:ph type="pic" idx="21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monarch caterpillar on a partially-eaten leaf"/>
          <p:cNvSpPr/>
          <p:nvPr>
            <p:ph type="pic" sz="half" idx="21"/>
          </p:nvPr>
        </p:nvSpPr>
        <p:spPr>
          <a:xfrm>
            <a:off x="10629900" y="3136398"/>
            <a:ext cx="13843000" cy="95531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778000" y="952500"/>
            <a:ext cx="20828000" cy="228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78000" y="3378200"/>
            <a:ext cx="10007600" cy="9118600"/>
          </a:xfrm>
          <a:prstGeom prst="rect">
            <a:avLst/>
          </a:prstGeom>
        </p:spPr>
        <p:txBody>
          <a:bodyPr/>
          <a:lstStyle>
            <a:lvl1pPr marL="660399" indent="-660399">
              <a:spcBef>
                <a:spcPts val="3200"/>
              </a:spcBef>
              <a:buBlip>
                <a:blip r:embed="rId2"/>
              </a:buBlip>
              <a:defRPr sz="4400"/>
            </a:lvl1pPr>
            <a:lvl2pPr marL="1320800" indent="-660400">
              <a:spcBef>
                <a:spcPts val="3200"/>
              </a:spcBef>
              <a:buBlip>
                <a:blip r:embed="rId2"/>
              </a:buBlip>
              <a:defRPr sz="4400"/>
            </a:lvl2pPr>
            <a:lvl3pPr marL="1981200" indent="-660400">
              <a:spcBef>
                <a:spcPts val="3200"/>
              </a:spcBef>
              <a:buBlip>
                <a:blip r:embed="rId2"/>
              </a:buBlip>
              <a:defRPr sz="4400"/>
            </a:lvl3pPr>
            <a:lvl4pPr marL="2641600" indent="-660400">
              <a:spcBef>
                <a:spcPts val="3200"/>
              </a:spcBef>
              <a:buBlip>
                <a:blip r:embed="rId2"/>
              </a:buBlip>
              <a:defRPr sz="4400"/>
            </a:lvl4pPr>
            <a:lvl5pPr marL="3302000" indent="-660400">
              <a:spcBef>
                <a:spcPts val="32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91452" y="13008841"/>
            <a:ext cx="508351" cy="56745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ortrait photo of a butterfly on a green leaf"/>
          <p:cNvSpPr/>
          <p:nvPr>
            <p:ph type="pic" sz="quarter" idx="21"/>
          </p:nvPr>
        </p:nvSpPr>
        <p:spPr>
          <a:xfrm>
            <a:off x="15327675" y="6674745"/>
            <a:ext cx="8902514" cy="591243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n orange butterfly perched on a person’s hand in the grass"/>
          <p:cNvSpPr/>
          <p:nvPr>
            <p:ph type="pic" sz="half" idx="22"/>
          </p:nvPr>
        </p:nvSpPr>
        <p:spPr>
          <a:xfrm rot="21600000">
            <a:off x="15779078" y="-2308725"/>
            <a:ext cx="7408334" cy="942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lose-up of a monarch caterpillar on a partially-eaten leaf"/>
          <p:cNvSpPr/>
          <p:nvPr>
            <p:ph type="pic" idx="23"/>
          </p:nvPr>
        </p:nvSpPr>
        <p:spPr>
          <a:xfrm rot="21600000">
            <a:off x="-3606800" y="-1397000"/>
            <a:ext cx="22745700" cy="15786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778000" y="1498600"/>
            <a:ext cx="20828000" cy="1071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778000" y="355600"/>
            <a:ext cx="20828000" cy="3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6944" y="13008841"/>
            <a:ext cx="508351" cy="5674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76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52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228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304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3810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4572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5334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6096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6858000" marR="0" indent="-762000" algn="l" defTabSz="6477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8.jpeg"/><Relationship Id="rId4" Type="http://schemas.openxmlformats.org/officeDocument/2006/relationships/chart" Target="../charts/char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5.jpe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nroe County Council…"/>
          <p:cNvSpPr txBox="1"/>
          <p:nvPr>
            <p:ph type="title"/>
          </p:nvPr>
        </p:nvSpPr>
        <p:spPr>
          <a:xfrm>
            <a:off x="2162302" y="663042"/>
            <a:ext cx="20828001" cy="3492501"/>
          </a:xfrm>
          <a:prstGeom prst="rect">
            <a:avLst/>
          </a:prstGeom>
        </p:spPr>
        <p:txBody>
          <a:bodyPr/>
          <a:lstStyle/>
          <a:p>
            <a:pPr/>
            <a:r>
              <a:t>Monroe County Council</a:t>
            </a:r>
          </a:p>
          <a:p>
            <a:pPr/>
            <a:r>
              <a:t>Talk about money</a:t>
            </a:r>
          </a:p>
        </p:txBody>
      </p:sp>
      <p:sp>
        <p:nvSpPr>
          <p:cNvPr id="120" name="Monroe County Council Work Session Meeting held Jan 24 2023  (Available on CAT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Monroe County Council Work Session Meeting held Jan 24 2023  (Available on CATS)</a:t>
            </a:r>
          </a:p>
          <a:p>
            <a:pPr>
              <a:buBlip>
                <a:blip r:embed="rId2"/>
              </a:buBlip>
            </a:pPr>
            <a:r>
              <a:t>Federal Monies for “Health and Public Safety”, ~10M of ~26M already spent. ~17M up for debate.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S Mental Health Treatment - Criminal or Care?…"/>
          <p:cNvSpPr txBox="1"/>
          <p:nvPr>
            <p:ph type="body" idx="1"/>
          </p:nvPr>
        </p:nvSpPr>
        <p:spPr>
          <a:xfrm>
            <a:off x="1778000" y="4860747"/>
            <a:ext cx="20828000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IS Mental Health Treatment - Criminal or Care?</a:t>
            </a:r>
          </a:p>
          <a:p>
            <a:pPr>
              <a:buBlip>
                <a:blip r:embed="rId2"/>
              </a:buBlip>
            </a:pPr>
            <a:r>
              <a:t>Is Substance Abuse Disorder Treatment - Criminal or Care?</a:t>
            </a:r>
          </a:p>
          <a:p>
            <a:pPr>
              <a:buBlip>
                <a:blip r:embed="rId2"/>
              </a:buBlip>
            </a:pPr>
            <a:r>
              <a:t>Is the community response to health care issues and the stresses of prolonged poverty a criminal response only?</a:t>
            </a:r>
          </a:p>
        </p:txBody>
      </p:sp>
      <p:sp>
        <p:nvSpPr>
          <p:cNvPr id="149" name="“I guess on the mental health, substance use disorder CJRC, I definitely like having that all wrapped in the umbrella of CJRC.”"/>
          <p:cNvSpPr/>
          <p:nvPr/>
        </p:nvSpPr>
        <p:spPr>
          <a:xfrm>
            <a:off x="1636952" y="1463009"/>
            <a:ext cx="19154696" cy="3342455"/>
          </a:xfrm>
          <a:prstGeom prst="roundRect">
            <a:avLst>
              <a:gd name="adj" fmla="val 645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762000" indent="-762000" algn="l">
              <a:spcBef>
                <a:spcPts val="5100"/>
              </a:spcBef>
              <a:buSzPct val="43000"/>
              <a:buBlip>
                <a:blip r:embed="rId2"/>
              </a:buBlip>
              <a:defRPr sz="5000"/>
            </a:lvl1pPr>
          </a:lstStyle>
          <a:p>
            <a:pPr/>
            <a:r>
              <a:t>“I guess on the mental health, substance use disorder CJRC, I definitely like having that all wrapped in the umbrella of CJRC.”</a:t>
            </a:r>
          </a:p>
        </p:txBody>
      </p:sp>
      <p:sp>
        <p:nvSpPr>
          <p:cNvPr id="150" name="Quote from MCCC WS"/>
          <p:cNvSpPr/>
          <p:nvPr/>
        </p:nvSpPr>
        <p:spPr>
          <a:xfrm>
            <a:off x="12613832" y="4282271"/>
            <a:ext cx="10526383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Quote from MCCC 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y not provide water to those in ne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not provide water to those in need?</a:t>
            </a:r>
          </a:p>
        </p:txBody>
      </p:sp>
      <p:sp>
        <p:nvSpPr>
          <p:cNvPr id="153" name="Please Explain her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Please Explain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23-01-26 at 10.36.31.png" descr="Screenshot 2023-01-26 at 10.36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104" y="7380662"/>
            <a:ext cx="21832705" cy="5944441"/>
          </a:xfrm>
          <a:prstGeom prst="rect">
            <a:avLst/>
          </a:prstGeom>
          <a:ln w="88900">
            <a:miter lim="400000"/>
          </a:ln>
        </p:spPr>
      </p:pic>
      <p:sp>
        <p:nvSpPr>
          <p:cNvPr id="156" name="The Indiana Department of Correction (IDOC) awarded…"/>
          <p:cNvSpPr txBox="1"/>
          <p:nvPr/>
        </p:nvSpPr>
        <p:spPr>
          <a:xfrm>
            <a:off x="154377" y="55230"/>
            <a:ext cx="24075247" cy="573299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   The Indiana Department of Correction (IDOC) awarded</a:t>
            </a:r>
          </a:p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 </a:t>
            </a:r>
            <a:r>
              <a:rPr>
                <a:solidFill>
                  <a:schemeClr val="accent5">
                    <a:hueOff val="214084"/>
                    <a:satOff val="-40540"/>
                    <a:lumOff val="-39008"/>
                  </a:schemeClr>
                </a:solidFill>
              </a:rPr>
              <a:t>Monroe Circuit Court Probation /Community Corrections a total of $1,528,120 in grant funds</a:t>
            </a:r>
            <a:r>
              <a:t> for the</a:t>
            </a:r>
          </a:p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 Community Corrections Program, Pretrial Services, </a:t>
            </a:r>
          </a:p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and two Court Recidivism Reduction Programs -Drug Treatment Court and Mental Health Court.  </a:t>
            </a:r>
          </a:p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This grant funding will support the continued operations of these </a:t>
            </a:r>
          </a:p>
          <a:p>
            <a: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  <a:r>
              <a:t>four programs for calendar year 2023</a:t>
            </a:r>
          </a:p>
        </p:txBody>
      </p:sp>
      <p:graphicFrame>
        <p:nvGraphicFramePr>
          <p:cNvPr id="157" name="2D Pie Chart"/>
          <p:cNvGraphicFramePr/>
          <p:nvPr/>
        </p:nvGraphicFramePr>
        <p:xfrm>
          <a:off x="19320464" y="10128164"/>
          <a:ext cx="3097791" cy="309779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158" name="86% to Probation to expand Monitoring and Risk Assessment"/>
          <p:cNvSpPr txBox="1"/>
          <p:nvPr/>
        </p:nvSpPr>
        <p:spPr>
          <a:xfrm>
            <a:off x="771114" y="6125186"/>
            <a:ext cx="22841771" cy="91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>
                <a:solidFill>
                  <a:schemeClr val="accent5"/>
                </a:solidFill>
              </a:defRPr>
            </a:lvl1pPr>
          </a:lstStyle>
          <a:p>
            <a:pPr/>
            <a:r>
              <a:t>86% to Probation to expand Monitoring and Risk Assessment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3-01-26 at 14.29.02.png" descr="Screenshot 2023-01-26 at 14.2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582" y="410167"/>
            <a:ext cx="14383146" cy="12451983"/>
          </a:xfrm>
          <a:prstGeom prst="rect">
            <a:avLst/>
          </a:prstGeom>
          <a:ln w="88900">
            <a:miter lim="400000"/>
          </a:ln>
        </p:spPr>
      </p:pic>
      <p:pic>
        <p:nvPicPr>
          <p:cNvPr id="161" name="Screenshot 2023-01-26 at 14.33.52.png" descr="Screenshot 2023-01-26 at 14.33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8279" y="346007"/>
            <a:ext cx="9067801" cy="78359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otes from 1/18/2023…"/>
          <p:cNvSpPr txBox="1"/>
          <p:nvPr/>
        </p:nvSpPr>
        <p:spPr>
          <a:xfrm>
            <a:off x="755323" y="283104"/>
            <a:ext cx="22593661" cy="3650192"/>
          </a:xfrm>
          <a:prstGeom prst="rect">
            <a:avLst/>
          </a:prstGeom>
          <a:solidFill>
            <a:schemeClr val="accent3">
              <a:satOff val="-7512"/>
              <a:lumOff val="-147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solidFill>
                  <a:srgbClr val="282A2F"/>
                </a:solidFill>
              </a:defRPr>
            </a:pPr>
          </a:p>
          <a:p>
            <a:pPr>
              <a:defRPr sz="4400">
                <a:solidFill>
                  <a:srgbClr val="282A2F"/>
                </a:solidFill>
              </a:defRPr>
            </a:pPr>
            <a:r>
              <a:t>Notes from 1/18/2023 </a:t>
            </a:r>
          </a:p>
          <a:p>
            <a:pPr>
              <a:defRPr sz="4400">
                <a:solidFill>
                  <a:srgbClr val="282A2F"/>
                </a:solidFill>
              </a:defRPr>
            </a:pPr>
            <a:r>
              <a:t>Monroe County Board of Commissioners Work Session</a:t>
            </a:r>
          </a:p>
          <a:p>
            <a:pPr>
              <a:defRPr sz="4400">
                <a:solidFill>
                  <a:srgbClr val="282A2F"/>
                </a:solidFill>
              </a:defRPr>
            </a:pPr>
            <a:r>
              <a:t>Presented by Commander Kyle Gibbons</a:t>
            </a:r>
          </a:p>
        </p:txBody>
      </p:sp>
      <p:sp>
        <p:nvSpPr>
          <p:cNvPr id="166" name="191 residents and a rate of change of 20 people in/out per 48 hours…"/>
          <p:cNvSpPr txBox="1"/>
          <p:nvPr/>
        </p:nvSpPr>
        <p:spPr>
          <a:xfrm>
            <a:off x="1117055" y="5135113"/>
            <a:ext cx="20504547" cy="479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</a:p>
          <a:p>
            <a:pPr marL="883920" indent="-883920" algn="l">
              <a:buSzPct val="100000"/>
              <a:buChar char="-"/>
            </a:pPr>
            <a:r>
              <a:t>191 residents and a rate of change of 20 people in/out per 48 hours</a:t>
            </a:r>
          </a:p>
          <a:p>
            <a:pPr marL="883920" indent="-883920" algn="l">
              <a:buSzPct val="100000"/>
              <a:buChar char="-"/>
            </a:pPr>
            <a:r>
              <a:t>164 with felony charges and 18 with misdemeanor charges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shot 2023-02-06 at 09.07.47.png" descr="Screenshot 2023-02-06 at 09.07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608" y="1829879"/>
            <a:ext cx="19433444" cy="10056242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ur mo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money</a:t>
            </a:r>
          </a:p>
        </p:txBody>
      </p:sp>
      <p:sp>
        <p:nvSpPr>
          <p:cNvPr id="125" name="Income Tax -…"/>
          <p:cNvSpPr txBox="1"/>
          <p:nvPr>
            <p:ph type="body" idx="1"/>
          </p:nvPr>
        </p:nvSpPr>
        <p:spPr>
          <a:xfrm>
            <a:off x="1778000" y="2827320"/>
            <a:ext cx="20828000" cy="9110680"/>
          </a:xfrm>
          <a:prstGeom prst="rect">
            <a:avLst/>
          </a:prstGeom>
        </p:spPr>
        <p:txBody>
          <a:bodyPr/>
          <a:lstStyle/>
          <a:p>
            <a:pPr marL="4572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Income Tax - </a:t>
            </a:r>
          </a:p>
          <a:p>
            <a:pPr lvl="1" marL="9144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Local Income Tax - Monroe county monies given to programs through legislative action</a:t>
            </a:r>
          </a:p>
          <a:p>
            <a:pPr lvl="1" marL="9144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State Income Tax - State monies given to Monroe County - through legislative action, some of these monies go directly to Not-For-Profit companies;(bypassing Local Government?)</a:t>
            </a:r>
          </a:p>
          <a:p>
            <a:pPr lvl="1" marL="9144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Federal Income Tax - Federal monies given to Not-For-Profit companies which provide care to qualifying people in Monroe County (Health Care, Mental Health Care, Disability, Youth )</a:t>
            </a:r>
          </a:p>
          <a:p>
            <a:pPr marL="4572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Indiana Property Tax Revenue </a:t>
            </a:r>
          </a:p>
          <a:p>
            <a:pPr marL="4572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Indiana Sales and other taxes</a:t>
            </a:r>
          </a:p>
          <a:p>
            <a:pPr marL="457200" indent="-457200" defTabSz="388620">
              <a:spcBef>
                <a:spcPts val="3000"/>
              </a:spcBef>
              <a:buBlip>
                <a:blip r:embed="rId2"/>
              </a:buBlip>
              <a:defRPr sz="3000"/>
            </a:pPr>
            <a:r>
              <a:t>Fees, fines and permits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shot 2023-01-26 at 12.50.23.png" descr="Screenshot 2023-01-26 at 12.50.2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26199" y="2393220"/>
            <a:ext cx="20440026" cy="11447642"/>
          </a:xfrm>
          <a:prstGeom prst="rect">
            <a:avLst/>
          </a:prstGeom>
          <a:ln w="88900">
            <a:miter lim="400000"/>
          </a:ln>
        </p:spPr>
      </p:pic>
      <p:sp>
        <p:nvSpPr>
          <p:cNvPr id="128" name="ARPA Funds discussion/presentation 1/24/2023…"/>
          <p:cNvSpPr txBox="1"/>
          <p:nvPr/>
        </p:nvSpPr>
        <p:spPr>
          <a:xfrm>
            <a:off x="1610061" y="165389"/>
            <a:ext cx="20472134" cy="1971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ARPA Funds discussion/presentation 1/24/2023 </a:t>
            </a:r>
          </a:p>
          <a:p>
            <a:pPr/>
            <a:r>
              <a:t>Monroe County Council work session </a:t>
            </a:r>
          </a:p>
        </p:txBody>
      </p:sp>
      <p:pic>
        <p:nvPicPr>
          <p:cNvPr id="12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871169">
            <a:off x="6030042" y="4570545"/>
            <a:ext cx="1658024" cy="4055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shot 2023-01-31 at 20.54.59.png" descr="Screenshot 2023-01-31 at 20.54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1423" y="2514525"/>
            <a:ext cx="7581901" cy="10147301"/>
          </a:xfrm>
          <a:prstGeom prst="rect">
            <a:avLst/>
          </a:prstGeom>
          <a:ln w="88900">
            <a:miter lim="400000"/>
          </a:ln>
        </p:spPr>
      </p:pic>
      <p:pic>
        <p:nvPicPr>
          <p:cNvPr id="133" name="Screenshot 2023-01-31 at 20.52.57.png" descr="Screenshot 2023-01-31 at 20.5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95628" y="2624551"/>
            <a:ext cx="12293080" cy="8466898"/>
          </a:xfrm>
          <a:prstGeom prst="rect">
            <a:avLst/>
          </a:prstGeom>
          <a:ln w="88900">
            <a:miter lim="400000"/>
          </a:ln>
        </p:spPr>
      </p:pic>
      <p:sp>
        <p:nvSpPr>
          <p:cNvPr id="134" name="Signed and filed Monroe County Budget and reports"/>
          <p:cNvSpPr txBox="1"/>
          <p:nvPr/>
        </p:nvSpPr>
        <p:spPr>
          <a:xfrm>
            <a:off x="1020446" y="949038"/>
            <a:ext cx="22662400" cy="103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Signed and filed Monroe County Budget and reports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shot 2023-01-31 at 20.54.59.png" descr="Screenshot 2023-01-31 at 20.54.59.png"/>
          <p:cNvPicPr>
            <a:picLocks noChangeAspect="1"/>
          </p:cNvPicPr>
          <p:nvPr/>
        </p:nvPicPr>
        <p:blipFill>
          <a:blip r:embed="rId2">
            <a:extLst/>
          </a:blip>
          <a:srcRect l="5049" t="7260" r="7850" b="5639"/>
          <a:stretch>
            <a:fillRect/>
          </a:stretch>
        </p:blipFill>
        <p:spPr>
          <a:xfrm>
            <a:off x="1967125" y="-14449939"/>
            <a:ext cx="19295541" cy="25824350"/>
          </a:xfrm>
          <a:prstGeom prst="rect">
            <a:avLst/>
          </a:prstGeom>
          <a:ln w="88900">
            <a:miter lim="400000"/>
          </a:ln>
        </p:spPr>
      </p:pic>
      <p:sp>
        <p:nvSpPr>
          <p:cNvPr id="137" name="County  Treasure’s MonthlyReport"/>
          <p:cNvSpPr txBox="1"/>
          <p:nvPr/>
        </p:nvSpPr>
        <p:spPr>
          <a:xfrm>
            <a:off x="4569324" y="7898256"/>
            <a:ext cx="14538638" cy="103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214084"/>
                    <a:satOff val="-40540"/>
                    <a:lumOff val="-39008"/>
                  </a:schemeClr>
                </a:solidFill>
              </a:defRPr>
            </a:lvl1pPr>
          </a:lstStyle>
          <a:p>
            <a:pPr/>
            <a:r>
              <a:t>County  Treasure’s MonthlyReport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shot 2023-01-31 at 20.52.57.png" descr="Screenshot 2023-01-31 at 20.52.57.png"/>
          <p:cNvPicPr>
            <a:picLocks noChangeAspect="1"/>
          </p:cNvPicPr>
          <p:nvPr/>
        </p:nvPicPr>
        <p:blipFill>
          <a:blip r:embed="rId2">
            <a:extLst/>
          </a:blip>
          <a:srcRect l="0" t="0" r="2693" b="0"/>
          <a:stretch>
            <a:fillRect/>
          </a:stretch>
        </p:blipFill>
        <p:spPr>
          <a:xfrm>
            <a:off x="-3789672" y="-1829535"/>
            <a:ext cx="28963301" cy="20500699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creenshot 2023-01-26 at 13.44.03.png" descr="Screenshot 2023-01-26 at 13.4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67" y="308105"/>
            <a:ext cx="23883002" cy="12942064"/>
          </a:xfrm>
          <a:prstGeom prst="rect">
            <a:avLst/>
          </a:prstGeom>
          <a:ln w="88900">
            <a:miter lim="400000"/>
          </a:ln>
        </p:spPr>
      </p:pic>
      <p:sp>
        <p:nvSpPr>
          <p:cNvPr id="142" name="BroadBand and rural housing repair through trustees"/>
          <p:cNvSpPr txBox="1"/>
          <p:nvPr/>
        </p:nvSpPr>
        <p:spPr>
          <a:xfrm>
            <a:off x="9910650" y="8367090"/>
            <a:ext cx="12797452" cy="151659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BroadBand and rural housing repair through trustees</a:t>
            </a:r>
          </a:p>
        </p:txBody>
      </p:sp>
      <p:sp>
        <p:nvSpPr>
          <p:cNvPr id="143" name="Emergency Jail repair line item was added"/>
          <p:cNvSpPr/>
          <p:nvPr/>
        </p:nvSpPr>
        <p:spPr>
          <a:xfrm>
            <a:off x="7771619" y="4474423"/>
            <a:ext cx="15167522" cy="1270001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Emergency Jail repair line item was added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shot 2023-01-26 at 12.52.57.png" descr="Screenshot 2023-01-26 at 12.5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342" y="1224010"/>
            <a:ext cx="20200839" cy="10886762"/>
          </a:xfrm>
          <a:prstGeom prst="rect">
            <a:avLst/>
          </a:prstGeom>
          <a:ln w="88900">
            <a:miter lim="400000"/>
          </a:ln>
        </p:spPr>
      </p:pic>
      <p:sp>
        <p:nvSpPr>
          <p:cNvPr id="146" name="“I guess on the mental health, substance use disorder CJRC, I definitely like having that all wrapped in the umbrella of CJRC.”"/>
          <p:cNvSpPr/>
          <p:nvPr/>
        </p:nvSpPr>
        <p:spPr>
          <a:xfrm>
            <a:off x="2924366" y="7650281"/>
            <a:ext cx="18827926" cy="2640506"/>
          </a:xfrm>
          <a:prstGeom prst="roundRect">
            <a:avLst>
              <a:gd name="adj" fmla="val 803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762000" indent="-762000" algn="l">
              <a:spcBef>
                <a:spcPts val="5100"/>
              </a:spcBef>
              <a:buSzPct val="43000"/>
              <a:buBlip>
                <a:blip r:embed="rId4"/>
              </a:buBlip>
              <a:defRPr sz="5000"/>
            </a:lvl1pPr>
          </a:lstStyle>
          <a:p>
            <a:pPr/>
            <a:r>
              <a:t>“I guess on the mental health, substance use disorder CJRC, I definitely like having that all wrapped in the umbrella of CJRC.”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